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varScale="1">
        <p:scale>
          <a:sx n="50" d="100"/>
          <a:sy n="50" d="100"/>
        </p:scale>
        <p:origin x="48" y="533"/>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6/30/2022</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6/30/2022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6/30/2022</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6/30/2022</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6/30/2022</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6/30/2022</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6/30/2022</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6/30/2022</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6/30/2022</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6/30/2022</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6/30/2022</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6/30/2022</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38.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9.png"/></Relationships>
</file>

<file path=ppt/slides/_rels/slide4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32.png"/><Relationship Id="rId5" Type="http://schemas.openxmlformats.org/officeDocument/2006/relationships/image" Target="../media/image42.png"/><Relationship Id="rId4" Type="http://schemas.openxmlformats.org/officeDocument/2006/relationships/image" Target="../media/image41.png"/></Relationships>
</file>

<file path=ppt/slides/_rels/slide47.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KUSHAGRA SINGH</a:t>
            </a:r>
          </a:p>
          <a:p>
            <a:r>
              <a:rPr lang="en-US" dirty="0">
                <a:solidFill>
                  <a:schemeClr val="bg2"/>
                </a:solidFill>
                <a:latin typeface="Abadi" panose="020B0604020104020204" pitchFamily="34" charset="0"/>
                <a:ea typeface="SF Pro" pitchFamily="2" charset="0"/>
                <a:cs typeface="SF Pro" pitchFamily="2" charset="0"/>
              </a:rPr>
              <a:t>30-06-2022</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4442069" cy="4351338"/>
          </a:xfrm>
          <a:prstGeom prst="rect">
            <a:avLst/>
          </a:prstGeom>
        </p:spPr>
        <p:txBody>
          <a:bodyPr/>
          <a:lstStyle/>
          <a:p>
            <a:r>
              <a:rPr lang="en-US" sz="2200" dirty="0">
                <a:solidFill>
                  <a:schemeClr val="accent3">
                    <a:lumMod val="25000"/>
                  </a:schemeClr>
                </a:solidFill>
                <a:latin typeface="Abadi" panose="020B0604020104020204" pitchFamily="34" charset="0"/>
              </a:rPr>
              <a:t>Describe how data were processed</a:t>
            </a:r>
          </a:p>
          <a:p>
            <a:r>
              <a:rPr lang="en-US" sz="2000" dirty="0">
                <a:latin typeface="Abadi" panose="020B0604020104020204" pitchFamily="34" charset="0"/>
              </a:rPr>
              <a:t>https://github.com/singhkushagra/IBMapplieddatasciencecapstone/blob/93b861fa9afe5c7b0cb757dfcb8e8eb991017892/3-Data%20wrangling.ipynb</a:t>
            </a:r>
          </a:p>
          <a:p>
            <a:pPr marL="0" indent="0">
              <a:buNone/>
            </a:pPr>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pic>
        <p:nvPicPr>
          <p:cNvPr id="3" name="Picture 2">
            <a:extLst>
              <a:ext uri="{FF2B5EF4-FFF2-40B4-BE49-F238E27FC236}">
                <a16:creationId xmlns:a16="http://schemas.microsoft.com/office/drawing/2014/main" id="{F664E26F-3751-766D-0FC1-237545188E7C}"/>
              </a:ext>
            </a:extLst>
          </p:cNvPr>
          <p:cNvPicPr>
            <a:picLocks noChangeAspect="1"/>
          </p:cNvPicPr>
          <p:nvPr/>
        </p:nvPicPr>
        <p:blipFill>
          <a:blip r:embed="rId3"/>
          <a:stretch>
            <a:fillRect/>
          </a:stretch>
        </p:blipFill>
        <p:spPr>
          <a:xfrm>
            <a:off x="6728851" y="1468813"/>
            <a:ext cx="4556760" cy="4556760"/>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554480"/>
            <a:ext cx="10515600" cy="4622483"/>
          </a:xfrm>
          <a:prstGeom prst="rect">
            <a:avLst/>
          </a:prstGeom>
        </p:spPr>
        <p:txBody>
          <a:bodyPr lIns="91440" tIns="45720" rIns="91440" bIns="45720" anchor="t"/>
          <a:lstStyle/>
          <a:p>
            <a:pPr marL="0" indent="0">
              <a:buNone/>
            </a:pPr>
            <a:r>
              <a:rPr lang="en-US" dirty="0"/>
              <a:t>Exploratory Data Analysis with visualization contains scatter point chart with x axis to be Flight Number and y axis to be the launch site, scatter point chart with x axis to be Pay Load Mass (kg) and y axis to be the launch site, bar chart for the success rate of each orbit, scatter point chart with x axis to be Flight Number and y axis to be the Orbit, scatter point chart with x axis to be Payload and y axis to be the Orbit, and launch success yearly trend. These plots show how various variables have been in the past, the trends and patterns.</a:t>
            </a:r>
          </a:p>
          <a:p>
            <a:pPr marL="0" indent="0">
              <a:buNone/>
            </a:pPr>
            <a:r>
              <a:rPr lang="en-US" dirty="0"/>
              <a:t>https://github.com/singhkushagra/IBMapplieddatasciencecapstone/blob/93b861fa9afe5c7b0cb757dfcb8e8eb991017892/5-Exploring%20and%20Preparing%20Data.ipynb</a:t>
            </a:r>
          </a:p>
          <a:p>
            <a:pPr marL="0" indent="0">
              <a:buNone/>
            </a:pPr>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SQL queries were used to find unique launch sites, launch sites with a particular name, the most successful launch site etc.</a:t>
            </a:r>
          </a:p>
          <a:p>
            <a:pPr>
              <a:lnSpc>
                <a:spcPct val="100000"/>
              </a:lnSpc>
              <a:spcBef>
                <a:spcPts val="1400"/>
              </a:spcBef>
            </a:pPr>
            <a:r>
              <a:rPr lang="en-US" sz="2200" dirty="0">
                <a:solidFill>
                  <a:schemeClr val="accent3">
                    <a:lumMod val="25000"/>
                  </a:schemeClr>
                </a:solidFill>
                <a:latin typeface="Abadi"/>
              </a:rPr>
              <a:t>Queries were used to find limits of payloads for success of failure, the most efficient booster, the first date of success or failure.</a:t>
            </a:r>
          </a:p>
          <a:p>
            <a:pPr>
              <a:lnSpc>
                <a:spcPct val="100000"/>
              </a:lnSpc>
              <a:spcBef>
                <a:spcPts val="1400"/>
              </a:spcBef>
            </a:pPr>
            <a:r>
              <a:rPr lang="en-US" sz="2200" dirty="0">
                <a:solidFill>
                  <a:schemeClr val="accent3">
                    <a:lumMod val="25000"/>
                  </a:schemeClr>
                </a:solidFill>
                <a:latin typeface="Abadi"/>
              </a:rPr>
              <a:t>They are used to find number of success or failure in particular circumstances, launches with a definite payload or in a definite date range, whether they were successful or failure.</a:t>
            </a:r>
          </a:p>
          <a:p>
            <a:pPr>
              <a:lnSpc>
                <a:spcPct val="100000"/>
              </a:lnSpc>
              <a:spcBef>
                <a:spcPts val="1400"/>
              </a:spcBef>
            </a:pPr>
            <a:r>
              <a:rPr lang="en-US" sz="2200" dirty="0">
                <a:solidFill>
                  <a:schemeClr val="accent3">
                    <a:lumMod val="25000"/>
                  </a:schemeClr>
                </a:solidFill>
                <a:latin typeface="Abadi" panose="020B0604020104020204" pitchFamily="34" charset="0"/>
              </a:rPr>
              <a:t>https://github.com/singhkushagra/IBMapplieddatasciencecapstone/blob/93b861fa9afe5c7b0cb757dfcb8e8eb991017892/4-SQL%20Notebook%20for%20Peer%20Assignment.ipynb</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2108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folium maps include markers that mark the launch sites on the map, along with their co-ordinates. Markers here help us identify the launch sites, clicking on which, each test along with success or failure marked with the marker color. These locations have closest distance markings in lines to highways, railroad and cities, also a closest costal area.</a:t>
            </a:r>
          </a:p>
          <a:p>
            <a:r>
              <a:rPr lang="en-US" sz="2400" dirty="0">
                <a:latin typeface="Abadi" panose="020B0604020104020204" pitchFamily="34" charset="0"/>
              </a:rPr>
              <a:t>https://github.com/singhkushagra/IBMapplieddatasciencecapstone/blob/93b861fa9afe5c7b0cb757dfcb8e8eb991017892/6-Launch%20Sites%20Locations%20Analysis%20with%20Folium.ipynb</a:t>
            </a: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a:t>
            </a:r>
            <a:r>
              <a:rPr lang="en-US" sz="2200" dirty="0" err="1">
                <a:solidFill>
                  <a:schemeClr val="accent3">
                    <a:lumMod val="25000"/>
                  </a:schemeClr>
                </a:solidFill>
                <a:latin typeface="Abadi" panose="020B0604020104020204" pitchFamily="34" charset="0"/>
              </a:rPr>
              <a:t>plotly</a:t>
            </a:r>
            <a:r>
              <a:rPr lang="en-US" sz="2200" dirty="0">
                <a:solidFill>
                  <a:schemeClr val="accent3">
                    <a:lumMod val="25000"/>
                  </a:schemeClr>
                </a:solidFill>
                <a:latin typeface="Abadi" panose="020B0604020104020204" pitchFamily="34" charset="0"/>
              </a:rPr>
              <a:t> dashboard has a pie chart having statistics of successful or failed launch attempts based on all different sites individually along with all sites statistics. This dashboard also has a scatter plot with a slider that lets us adjust payload range to get successful or failed launch attempts at a particular launch site or for all sites combined.</a:t>
            </a:r>
          </a:p>
          <a:p>
            <a:pPr>
              <a:lnSpc>
                <a:spcPct val="100000"/>
              </a:lnSpc>
              <a:spcBef>
                <a:spcPts val="1400"/>
              </a:spcBef>
            </a:pPr>
            <a:r>
              <a:rPr lang="en-US" sz="2200" dirty="0">
                <a:solidFill>
                  <a:schemeClr val="accent3">
                    <a:lumMod val="25000"/>
                  </a:schemeClr>
                </a:solidFill>
                <a:latin typeface="Abadi" panose="020B0604020104020204" pitchFamily="34" charset="0"/>
              </a:rPr>
              <a:t>These plots help users and stakeholders get a idea of success or more importantly, the different outcomes for different set of attributes and how they change. </a:t>
            </a:r>
          </a:p>
          <a:p>
            <a:pPr>
              <a:lnSpc>
                <a:spcPct val="100000"/>
              </a:lnSpc>
              <a:spcBef>
                <a:spcPts val="1400"/>
              </a:spcBef>
            </a:pPr>
            <a:r>
              <a:rPr lang="en-US" sz="2200" dirty="0">
                <a:solidFill>
                  <a:schemeClr val="accent3">
                    <a:lumMod val="25000"/>
                  </a:schemeClr>
                </a:solidFill>
                <a:latin typeface="Abadi" panose="020B0604020104020204" pitchFamily="34" charset="0"/>
              </a:rPr>
              <a:t>https://github.com/singhkushagra/IBMapplieddatasciencecapstone/blob/93b861fa9afe5c7b0cb757dfcb8e8eb991017892/7-Build%20an%20Interactive%20Dashboard%20with%20Ploty%20Dash.ipynb</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6133710" cy="4351338"/>
          </a:xfrm>
          <a:prstGeom prst="rect">
            <a:avLst/>
          </a:prstGeom>
        </p:spPr>
        <p:txBody>
          <a:bodyPr>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FOUR MODELS, INCLUDING KNN, SVM, LOGISTIC REGRESSION AND DECISION TREE WERE USED WITH AN ARRAY OF HYPERPARAMETERS AND CROSS-VALIDATION USING GRID SEARCH CV TO FIND THE BEST MODEL OF ALL FOUR DIFFERENT MODELS. THEN, TEST SET ACCURACY WAS CALCULATED AND CONFUSION MATRIX FOR EACH OF THE BEST MODELS WERE PLOTTED TO IDENTIFY THE BEST PERFORMING MODEL.</a:t>
            </a:r>
          </a:p>
          <a:p>
            <a:r>
              <a:rPr lang="en-US" sz="2000" dirty="0">
                <a:latin typeface="Abadi" panose="020B0604020104020204" pitchFamily="34" charset="0"/>
              </a:rPr>
              <a:t>https://github.com/singhkushagra/IBMapplieddatasciencecapstone/blob/93b861fa9afe5c7b0cb757dfcb8e8eb991017892/8-Machine%20Learning%20Prediction.ipynb</a:t>
            </a: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pic>
        <p:nvPicPr>
          <p:cNvPr id="6" name="Picture 5">
            <a:extLst>
              <a:ext uri="{FF2B5EF4-FFF2-40B4-BE49-F238E27FC236}">
                <a16:creationId xmlns:a16="http://schemas.microsoft.com/office/drawing/2014/main" id="{CB68A572-155A-B8CC-7589-47EBE9FFB45A}"/>
              </a:ext>
            </a:extLst>
          </p:cNvPr>
          <p:cNvPicPr>
            <a:picLocks noChangeAspect="1"/>
          </p:cNvPicPr>
          <p:nvPr/>
        </p:nvPicPr>
        <p:blipFill>
          <a:blip r:embed="rId3"/>
          <a:stretch>
            <a:fillRect/>
          </a:stretch>
        </p:blipFill>
        <p:spPr>
          <a:xfrm>
            <a:off x="7346462" y="1825625"/>
            <a:ext cx="3939149" cy="3939149"/>
          </a:xfrm>
          <a:prstGeom prst="rect">
            <a:avLst/>
          </a:prstGeom>
        </p:spPr>
      </p:pic>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3791835" cy="4218236"/>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ANALYSIS SHOWS THAT THERE IS A CORRELATION BETWEEN VARIOUS FACTORS LIKE PAYLOAD MASS, BOOSTER VERSION, LAUNCH SITE ETC. WITH THE SUCCESS OR FAILURE OF THE LAUNCH TEST. THIS SHOWS THAT WITH PROPER TECHNIQUES, SUCH PATTERNS CAN BE UNCOVERED THAT CAN IN TURN BE USED TO MAXIMIZE OUR RESULTS.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SHOWS THAT ALMOST 80 TO 85 PERCENT OF DATA IS CORRELATED AND THAT THESE MANY TIMES AN INSTANCE CAN BE CORRECTLY PREDICTED TO BE A SUCCESS OR FAILURE. THE MODELS ARE ABLE TO EXPLAIN AROUND 83% VARIANCE IN THE ORIGINAL DATASET WITH WHICH, THEY CAN CALCULATE NEW RELATIONS OR PROJECTED VALUES.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pic>
        <p:nvPicPr>
          <p:cNvPr id="3" name="Picture 2">
            <a:extLst>
              <a:ext uri="{FF2B5EF4-FFF2-40B4-BE49-F238E27FC236}">
                <a16:creationId xmlns:a16="http://schemas.microsoft.com/office/drawing/2014/main" id="{60810172-5030-CCE6-AB39-901946AD0808}"/>
              </a:ext>
            </a:extLst>
          </p:cNvPr>
          <p:cNvPicPr>
            <a:picLocks noChangeAspect="1"/>
          </p:cNvPicPr>
          <p:nvPr/>
        </p:nvPicPr>
        <p:blipFill>
          <a:blip r:embed="rId4"/>
          <a:stretch>
            <a:fillRect/>
          </a:stretch>
        </p:blipFill>
        <p:spPr>
          <a:xfrm>
            <a:off x="4892040" y="1998258"/>
            <a:ext cx="3454674" cy="3118937"/>
          </a:xfrm>
          <a:prstGeom prst="rect">
            <a:avLst/>
          </a:prstGeom>
        </p:spPr>
      </p:pic>
      <p:pic>
        <p:nvPicPr>
          <p:cNvPr id="6" name="Picture 5">
            <a:extLst>
              <a:ext uri="{FF2B5EF4-FFF2-40B4-BE49-F238E27FC236}">
                <a16:creationId xmlns:a16="http://schemas.microsoft.com/office/drawing/2014/main" id="{31F62645-5FA5-40DE-762F-6A10C9701A1D}"/>
              </a:ext>
            </a:extLst>
          </p:cNvPr>
          <p:cNvPicPr>
            <a:picLocks noChangeAspect="1"/>
          </p:cNvPicPr>
          <p:nvPr/>
        </p:nvPicPr>
        <p:blipFill>
          <a:blip r:embed="rId5"/>
          <a:stretch>
            <a:fillRect/>
          </a:stretch>
        </p:blipFill>
        <p:spPr>
          <a:xfrm>
            <a:off x="8361669" y="2013498"/>
            <a:ext cx="3554612" cy="3103697"/>
          </a:xfrm>
          <a:prstGeom prst="rect">
            <a:avLst/>
          </a:prstGeom>
        </p:spPr>
      </p:pic>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3" y="2057400"/>
            <a:ext cx="3932238" cy="381158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HERE, WE SEE SUCCESSES AND FAILURES FROM DIFFERENT LAUNCH SITES AND BASED ON THEIR NUMBER. HERE, YELLOW OR 1 IS SUCCESS AND BLUE OR 0 IS FAILURE.</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7924B572-4386-8410-5785-E086CDBAB33B}"/>
              </a:ext>
            </a:extLst>
          </p:cNvPr>
          <p:cNvPicPr>
            <a:picLocks noChangeAspect="1"/>
          </p:cNvPicPr>
          <p:nvPr/>
        </p:nvPicPr>
        <p:blipFill>
          <a:blip r:embed="rId3"/>
          <a:stretch>
            <a:fillRect/>
          </a:stretch>
        </p:blipFill>
        <p:spPr>
          <a:xfrm>
            <a:off x="6144978" y="1914383"/>
            <a:ext cx="5182049" cy="3284505"/>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HERE, WE SEE SUCCESSES AND FAILURES FROM DIFFERENT LAUNCH SITES WITH DIFFERENT AMOUNT OF PAYLOADS. HERE, YELLOW OR 1 IS SUCCESS AND BLUE OR 0 IS FAILURE.</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a:extLst>
              <a:ext uri="{FF2B5EF4-FFF2-40B4-BE49-F238E27FC236}">
                <a16:creationId xmlns:a16="http://schemas.microsoft.com/office/drawing/2014/main" id="{0A771CF7-D35E-0B14-E460-B122226D464D}"/>
              </a:ext>
            </a:extLst>
          </p:cNvPr>
          <p:cNvPicPr>
            <a:picLocks noChangeAspect="1"/>
          </p:cNvPicPr>
          <p:nvPr/>
        </p:nvPicPr>
        <p:blipFill>
          <a:blip r:embed="rId3"/>
          <a:stretch>
            <a:fillRect/>
          </a:stretch>
        </p:blipFill>
        <p:spPr>
          <a:xfrm>
            <a:off x="4984055" y="2225449"/>
            <a:ext cx="6473918" cy="3080490"/>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1667224"/>
            <a:ext cx="4442069" cy="422647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THIS BAR GRAPH SHOWS SUCCESS RATE FOR DIFFERENT ORBIT TYPES.</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a:extLst>
              <a:ext uri="{FF2B5EF4-FFF2-40B4-BE49-F238E27FC236}">
                <a16:creationId xmlns:a16="http://schemas.microsoft.com/office/drawing/2014/main" id="{4ABCA383-2675-43F4-4C15-92A23FE2A238}"/>
              </a:ext>
            </a:extLst>
          </p:cNvPr>
          <p:cNvPicPr>
            <a:picLocks noChangeAspect="1"/>
          </p:cNvPicPr>
          <p:nvPr/>
        </p:nvPicPr>
        <p:blipFill>
          <a:blip r:embed="rId3"/>
          <a:stretch>
            <a:fillRect/>
          </a:stretch>
        </p:blipFill>
        <p:spPr>
          <a:xfrm>
            <a:off x="5901925" y="1667224"/>
            <a:ext cx="5383686" cy="3778824"/>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738396"/>
            <a:ext cx="3932238" cy="414294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HERE, WE SEE SUCCESSES AND FAILURES FROM DIFFERENT ORBIT TYPE WITH THEIR FLIGHT NUMBER. HERE, YELLOW OR 1 IS SUCCESS AND BLUE OR 0 IS FAILURE.</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E9BCC9FD-4330-9872-DA99-A5BEDEE6DF61}"/>
              </a:ext>
            </a:extLst>
          </p:cNvPr>
          <p:cNvPicPr>
            <a:picLocks noChangeAspect="1"/>
          </p:cNvPicPr>
          <p:nvPr/>
        </p:nvPicPr>
        <p:blipFill>
          <a:blip r:embed="rId3"/>
          <a:stretch>
            <a:fillRect/>
          </a:stretch>
        </p:blipFill>
        <p:spPr>
          <a:xfrm>
            <a:off x="5161639" y="1738396"/>
            <a:ext cx="6123972" cy="3636479"/>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753661"/>
            <a:ext cx="3932238" cy="4115327"/>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HERE, WE SEE SUCCESSES AND FAILURES FOR DIFFERENT PAYLOADS WITH DIFFERENT ORBIT TYPE. HERE, YELLOW OR 1 IS SUCCESS AND BLUE OR 0 IS FAILURE.</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8A73488C-79EA-96F2-B4AA-078631623CC2}"/>
              </a:ext>
            </a:extLst>
          </p:cNvPr>
          <p:cNvPicPr>
            <a:picLocks noChangeAspect="1"/>
          </p:cNvPicPr>
          <p:nvPr/>
        </p:nvPicPr>
        <p:blipFill>
          <a:blip r:embed="rId3"/>
          <a:stretch>
            <a:fillRect/>
          </a:stretch>
        </p:blipFill>
        <p:spPr>
          <a:xfrm>
            <a:off x="5087150" y="1753661"/>
            <a:ext cx="6198461" cy="3605949"/>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800454"/>
            <a:ext cx="3932238" cy="4080891"/>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HERE WE SEE THE SUCCESS RATE BASED ON DIFFERENT YEAR.</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F2849C5D-768D-02B9-E52D-3428F191430E}"/>
              </a:ext>
            </a:extLst>
          </p:cNvPr>
          <p:cNvPicPr>
            <a:picLocks noChangeAspect="1"/>
          </p:cNvPicPr>
          <p:nvPr/>
        </p:nvPicPr>
        <p:blipFill>
          <a:blip r:embed="rId3"/>
          <a:stretch>
            <a:fillRect/>
          </a:stretch>
        </p:blipFill>
        <p:spPr>
          <a:xfrm>
            <a:off x="5043865" y="1800454"/>
            <a:ext cx="6301924" cy="3512363"/>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540701"/>
            <a:ext cx="6770658" cy="4636262"/>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SQL QUERY:</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SELECT DISTINCT LAUNCH_SITE</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FROM SPACEXTBL;</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THIS SELECTS ALL DISTINCT LAUNCH SITES FROM THE TABLE SPACEXTBL.</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a:extLst>
              <a:ext uri="{FF2B5EF4-FFF2-40B4-BE49-F238E27FC236}">
                <a16:creationId xmlns:a16="http://schemas.microsoft.com/office/drawing/2014/main" id="{D29D4D7C-79F6-CAE2-9A6B-307A55406ED7}"/>
              </a:ext>
            </a:extLst>
          </p:cNvPr>
          <p:cNvPicPr>
            <a:picLocks noChangeAspect="1"/>
          </p:cNvPicPr>
          <p:nvPr/>
        </p:nvPicPr>
        <p:blipFill>
          <a:blip r:embed="rId3"/>
          <a:stretch>
            <a:fillRect/>
          </a:stretch>
        </p:blipFill>
        <p:spPr>
          <a:xfrm>
            <a:off x="7853977" y="1656654"/>
            <a:ext cx="3568012" cy="3544691"/>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615440"/>
            <a:ext cx="5828910" cy="4561523"/>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SQL QUERY:</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SELECT LAUNCH_SITE</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FROM SPACEXTBL</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WHERE LAUNCH_SITE LIKE 'CCA%'</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LIMIT 5;</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THIS QUERY SELECTS 5 LAUNCH SITES WHICH STARTS WITH “CCA”. THE ABSENCE OF DISTINCT HERE RETURN DUPLICATED RESULTS.</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A692DE06-1E70-709E-D792-A8C5F524590E}"/>
              </a:ext>
            </a:extLst>
          </p:cNvPr>
          <p:cNvPicPr>
            <a:picLocks noChangeAspect="1"/>
          </p:cNvPicPr>
          <p:nvPr/>
        </p:nvPicPr>
        <p:blipFill>
          <a:blip r:embed="rId3"/>
          <a:stretch>
            <a:fillRect/>
          </a:stretch>
        </p:blipFill>
        <p:spPr>
          <a:xfrm>
            <a:off x="7147560" y="1441076"/>
            <a:ext cx="4274429" cy="4274429"/>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584960"/>
            <a:ext cx="5325990" cy="4592003"/>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SQL QUERY:</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SELECT SUM(PAYLOAD_MASS__KG_)</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FROM SPACEXTBL</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WHERE Customer = 'NASA (CRS)’;</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THIS QUERY SELECTS THE SUM OF PAYLOADS FROM THE TABLE .</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8" name="Picture 7">
            <a:extLst>
              <a:ext uri="{FF2B5EF4-FFF2-40B4-BE49-F238E27FC236}">
                <a16:creationId xmlns:a16="http://schemas.microsoft.com/office/drawing/2014/main" id="{8426CC8D-038B-300D-E8C2-FF6D333832EC}"/>
              </a:ext>
            </a:extLst>
          </p:cNvPr>
          <p:cNvPicPr>
            <a:picLocks noChangeAspect="1"/>
          </p:cNvPicPr>
          <p:nvPr/>
        </p:nvPicPr>
        <p:blipFill>
          <a:blip r:embed="rId3"/>
          <a:stretch>
            <a:fillRect/>
          </a:stretch>
        </p:blipFill>
        <p:spPr>
          <a:xfrm>
            <a:off x="8263868" y="1976269"/>
            <a:ext cx="3089932" cy="2905462"/>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93520"/>
            <a:ext cx="5585070" cy="4683443"/>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SQL QUERY:</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SELECT AVG(PAYLOAD_MASS__KG_)</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FROM SPACEXTBL</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WHERE </a:t>
            </a:r>
            <a:r>
              <a:rPr lang="en-US" sz="2200" dirty="0" err="1">
                <a:solidFill>
                  <a:schemeClr val="accent3">
                    <a:lumMod val="25000"/>
                  </a:schemeClr>
                </a:solidFill>
                <a:latin typeface="Abadi" panose="020B0604020104020204" pitchFamily="34" charset="0"/>
              </a:rPr>
              <a:t>Booster_Version</a:t>
            </a:r>
            <a:r>
              <a:rPr lang="en-US" sz="2200" dirty="0">
                <a:solidFill>
                  <a:schemeClr val="accent3">
                    <a:lumMod val="25000"/>
                  </a:schemeClr>
                </a:solidFill>
                <a:latin typeface="Abadi" panose="020B0604020104020204" pitchFamily="34" charset="0"/>
              </a:rPr>
              <a:t> LIKE 'F9 v1.0%’;</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THIS QUERY SELECTS AVERAGE PAYLOAD MASS WHERE BOOSTER VERSION HAS NAME STARTING WITH ‘F9 v1.0%’</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2669BCC7-8439-1BE6-EA01-92F6809739DD}"/>
              </a:ext>
            </a:extLst>
          </p:cNvPr>
          <p:cNvPicPr>
            <a:picLocks noChangeAspect="1"/>
          </p:cNvPicPr>
          <p:nvPr/>
        </p:nvPicPr>
        <p:blipFill>
          <a:blip r:embed="rId3"/>
          <a:stretch>
            <a:fillRect/>
          </a:stretch>
        </p:blipFill>
        <p:spPr>
          <a:xfrm>
            <a:off x="7886686" y="1688936"/>
            <a:ext cx="3467114" cy="4292610"/>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508760"/>
            <a:ext cx="4960230" cy="4668203"/>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SQL QUERY:</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SELECT MIN(Date)</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FROM SPACEXTBL</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WHERE </a:t>
            </a:r>
            <a:r>
              <a:rPr lang="en-US" sz="2200" dirty="0" err="1">
                <a:solidFill>
                  <a:schemeClr val="accent3">
                    <a:lumMod val="25000"/>
                  </a:schemeClr>
                </a:solidFill>
                <a:latin typeface="Abadi" panose="020B0604020104020204" pitchFamily="34" charset="0"/>
              </a:rPr>
              <a:t>Landing_Outcome</a:t>
            </a:r>
            <a:r>
              <a:rPr lang="en-US" sz="2200" dirty="0">
                <a:solidFill>
                  <a:schemeClr val="accent3">
                    <a:lumMod val="25000"/>
                  </a:schemeClr>
                </a:solidFill>
                <a:latin typeface="Abadi" panose="020B0604020104020204" pitchFamily="34" charset="0"/>
              </a:rPr>
              <a:t> = 'Success (ground pad)’;</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THIS QUERY SELECTS THE MINIMUM I.E. THE FIRST DATE OF A SUCCESSFUL LAUNCH OUTCOME.</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C7A49D4A-CE18-6FE4-332A-D712F213C470}"/>
              </a:ext>
            </a:extLst>
          </p:cNvPr>
          <p:cNvPicPr>
            <a:picLocks noChangeAspect="1"/>
          </p:cNvPicPr>
          <p:nvPr/>
        </p:nvPicPr>
        <p:blipFill>
          <a:blip r:embed="rId3"/>
          <a:stretch>
            <a:fillRect/>
          </a:stretch>
        </p:blipFill>
        <p:spPr>
          <a:xfrm>
            <a:off x="6160337" y="2356979"/>
            <a:ext cx="5261652" cy="2399314"/>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524000"/>
            <a:ext cx="5158350" cy="4652963"/>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SELECT BOOSTER_VERSION</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FROM SPACEXTBL</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WHERE LANDING_OUTCOME = 'Success (drone ship)'</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AND 4000 &lt; PAYLOAD_MASS_KG &lt; 6000;</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HERE, WE SELECT THE BOOSTER VERSION FOR SUCCESSFUL LAUNCH WITH A SPECIFIC PAYLOAD.</a:t>
            </a: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4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 Version of Successful Drone Ship Landing with Payload between 4000 and 6000</a:t>
            </a:r>
          </a:p>
        </p:txBody>
      </p:sp>
      <p:pic>
        <p:nvPicPr>
          <p:cNvPr id="10" name="Picture 9">
            <a:extLst>
              <a:ext uri="{FF2B5EF4-FFF2-40B4-BE49-F238E27FC236}">
                <a16:creationId xmlns:a16="http://schemas.microsoft.com/office/drawing/2014/main" id="{E84800BA-C17A-FD4A-FF9B-229B3B772E2D}"/>
              </a:ext>
            </a:extLst>
          </p:cNvPr>
          <p:cNvPicPr>
            <a:picLocks noChangeAspect="1"/>
          </p:cNvPicPr>
          <p:nvPr/>
        </p:nvPicPr>
        <p:blipFill>
          <a:blip r:embed="rId3"/>
          <a:stretch>
            <a:fillRect/>
          </a:stretch>
        </p:blipFill>
        <p:spPr>
          <a:xfrm>
            <a:off x="7345610" y="1524000"/>
            <a:ext cx="2956630" cy="4978854"/>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539240"/>
            <a:ext cx="10995269" cy="4486333"/>
          </a:xfrm>
          <a:prstGeom prst="rect">
            <a:avLst/>
          </a:prstGeom>
        </p:spPr>
        <p:txBody>
          <a:bodyPr lIns="91440" tIns="45720" rIns="91440" bIns="45720" anchor="t">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DATASET ON SPACEX FLIGHT TEST RESULTS CONTAINS DATA COLLECTED FROM SPACEX API AND WEB-SCRAPED PUBLIC DATA AVAILABLE ON WIKIPEDIA. THE CLEANING PROCESS INCLUDES FILTERING RESULTS THAT ARE EITHER FOR ANOTHER FALCON VERSION ROCKET, OR HAS OR DOES NOT HAS DATA THAT IS EITHER NOT-REQUIRED OR REQUIRED RESPECTIVELY. ALL VARIABLES HAVE BEEN CONVERTED TO WORKA BLE DATA-TYPES, WITH CATEGORICAL VARIABLES BEING ENCODED, OTHER DATA BEING SCALED TO BRING EVERYTHING ON A UNIVERSAL SCALE. EXPLORATORY DATA ANALYSIS SHOWS CORRELATION BETWEEN DIFFERENT VARIABLES. VARIOUS FINDINGS AND STATISTICS HAVE BEEN SHOWN LATER IN THE PRESENTATION. DASHBOARD AND OTHER VISUALIZATIONS PROVIDE A GOOD IDEA ABOUT VARIABLE DISTRIBUTIONS, TRENDS AND CORRELATIONS. CLASSIFICATION MODELS WITH DIFFERENT HYPERPARAMETERS HAVE BEEN FITTED WHICH YIELD A MAXIMUM OF APPROX. 84% TEST DATA ACCURACY, THEREBY ENABLING THE MODEL TO PREDICT IS A LAUNCH WILL BE SUCCESSFUL BASED ON THE FEATURES.</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569720"/>
            <a:ext cx="5661270" cy="4607243"/>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SQL QUERY:</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SELECT MISSION_OUTCOME, COUNT(MISSION_OUTCOME) AS TOTAL_NUMBER</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FROM SPACEXTBL</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GROUP BY MISSION_OUTCOME;</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THIS QUERY SELECTS THE NUMBER OF MISSIONS.</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FF5A59A9-E18D-6692-E7E7-6E02EC004ADF}"/>
              </a:ext>
            </a:extLst>
          </p:cNvPr>
          <p:cNvPicPr>
            <a:picLocks noChangeAspect="1"/>
          </p:cNvPicPr>
          <p:nvPr/>
        </p:nvPicPr>
        <p:blipFill>
          <a:blip r:embed="rId3"/>
          <a:stretch>
            <a:fillRect/>
          </a:stretch>
        </p:blipFill>
        <p:spPr>
          <a:xfrm>
            <a:off x="5950726" y="2368066"/>
            <a:ext cx="5471263" cy="2121868"/>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539240"/>
            <a:ext cx="5325990" cy="4637723"/>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SELECT DISTINCT BOOSTER_VERSION</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FROM SPACEXTBL</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WHERE PAYLOAD_MASS__KG_ = (</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SELECT MAX(PAYLOAD_MASS__KG_)</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FROM SPACEXTBL);</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HERE, WE SELECT THE BOOSTER HAVING THE MAXIMUM PAYLOAD.</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9" name="Picture 8">
            <a:extLst>
              <a:ext uri="{FF2B5EF4-FFF2-40B4-BE49-F238E27FC236}">
                <a16:creationId xmlns:a16="http://schemas.microsoft.com/office/drawing/2014/main" id="{42BB5E77-A3C9-A663-FCFD-E262D51E21D7}"/>
              </a:ext>
            </a:extLst>
          </p:cNvPr>
          <p:cNvPicPr>
            <a:picLocks noChangeAspect="1"/>
          </p:cNvPicPr>
          <p:nvPr/>
        </p:nvPicPr>
        <p:blipFill>
          <a:blip r:embed="rId3"/>
          <a:stretch>
            <a:fillRect/>
          </a:stretch>
        </p:blipFill>
        <p:spPr>
          <a:xfrm>
            <a:off x="8063218" y="1295284"/>
            <a:ext cx="2023154" cy="5374483"/>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615440"/>
            <a:ext cx="5325990" cy="4561523"/>
          </a:xfrm>
          <a:prstGeom prst="rect">
            <a:avLst/>
          </a:prstGeom>
        </p:spPr>
        <p:txBody>
          <a:bodyPr lIns="91440" tIns="45720" rIns="91440" bIns="45720" anchor="t">
            <a:normAutofit/>
          </a:bodyPr>
          <a:lstStyle/>
          <a:p>
            <a:pPr marL="0" indent="0">
              <a:lnSpc>
                <a:spcPct val="100000"/>
              </a:lnSpc>
              <a:spcBef>
                <a:spcPts val="1400"/>
              </a:spcBef>
              <a:buNone/>
            </a:pPr>
            <a:r>
              <a:rPr lang="en-US" sz="2400" dirty="0">
                <a:solidFill>
                  <a:schemeClr val="accent3">
                    <a:lumMod val="25000"/>
                  </a:schemeClr>
                </a:solidFill>
                <a:latin typeface="Abadi"/>
              </a:rPr>
              <a:t>SELECT LANDING__OUTCOME, BOOSTER_VERSION, LAUNCH_SITE</a:t>
            </a:r>
          </a:p>
          <a:p>
            <a:pPr marL="0" indent="0">
              <a:lnSpc>
                <a:spcPct val="100000"/>
              </a:lnSpc>
              <a:spcBef>
                <a:spcPts val="1400"/>
              </a:spcBef>
              <a:buNone/>
            </a:pPr>
            <a:r>
              <a:rPr lang="en-US" sz="2400" dirty="0">
                <a:solidFill>
                  <a:schemeClr val="accent3">
                    <a:lumMod val="25000"/>
                  </a:schemeClr>
                </a:solidFill>
                <a:latin typeface="Abadi"/>
              </a:rPr>
              <a:t>FROM SPACEXTBL</a:t>
            </a:r>
          </a:p>
          <a:p>
            <a:pPr marL="0" indent="0">
              <a:lnSpc>
                <a:spcPct val="100000"/>
              </a:lnSpc>
              <a:spcBef>
                <a:spcPts val="1400"/>
              </a:spcBef>
              <a:buNone/>
            </a:pPr>
            <a:r>
              <a:rPr lang="en-US" sz="2400" dirty="0">
                <a:solidFill>
                  <a:schemeClr val="accent3">
                    <a:lumMod val="25000"/>
                  </a:schemeClr>
                </a:solidFill>
                <a:latin typeface="Abadi"/>
              </a:rPr>
              <a:t>WHERE </a:t>
            </a:r>
            <a:r>
              <a:rPr lang="en-US" sz="2400" dirty="0" err="1">
                <a:solidFill>
                  <a:schemeClr val="accent3">
                    <a:lumMod val="25000"/>
                  </a:schemeClr>
                </a:solidFill>
                <a:latin typeface="Abadi"/>
              </a:rPr>
              <a:t>Landing__Outcome</a:t>
            </a:r>
            <a:r>
              <a:rPr lang="en-US" sz="2400" dirty="0">
                <a:solidFill>
                  <a:schemeClr val="accent3">
                    <a:lumMod val="25000"/>
                  </a:schemeClr>
                </a:solidFill>
                <a:latin typeface="Abadi"/>
              </a:rPr>
              <a:t> = 'Failure (drone ship)'</a:t>
            </a:r>
          </a:p>
          <a:p>
            <a:pPr marL="0" indent="0">
              <a:lnSpc>
                <a:spcPct val="100000"/>
              </a:lnSpc>
              <a:spcBef>
                <a:spcPts val="1400"/>
              </a:spcBef>
              <a:buNone/>
            </a:pPr>
            <a:r>
              <a:rPr lang="en-US" sz="2400" dirty="0">
                <a:solidFill>
                  <a:schemeClr val="accent3">
                    <a:lumMod val="25000"/>
                  </a:schemeClr>
                </a:solidFill>
                <a:latin typeface="Abadi"/>
              </a:rPr>
              <a:t>    AND YEAR(DATE) = 2015;</a:t>
            </a: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BA771178-508B-9F57-085E-F5CB6E9ED168}"/>
              </a:ext>
            </a:extLst>
          </p:cNvPr>
          <p:cNvPicPr>
            <a:picLocks noChangeAspect="1"/>
          </p:cNvPicPr>
          <p:nvPr/>
        </p:nvPicPr>
        <p:blipFill>
          <a:blip r:embed="rId3"/>
          <a:stretch>
            <a:fillRect/>
          </a:stretch>
        </p:blipFill>
        <p:spPr>
          <a:xfrm>
            <a:off x="6201635" y="1660435"/>
            <a:ext cx="5104355" cy="1401794"/>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554480"/>
            <a:ext cx="5325990" cy="4622483"/>
          </a:xfrm>
          <a:prstGeom prst="rect">
            <a:avLst/>
          </a:prstGeom>
        </p:spPr>
        <p:txBody>
          <a:bodyPr lIns="91440" tIns="45720" rIns="91440" bIns="45720" anchor="t"/>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SELECT LANDING_OUTCOME, COUNT(LANDING__OUTCOME) AS TOTAL_NUMBER</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FROM SPACEXTBL</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WHERE DATE BETWEEN '2010-06-04' AND '2017-03-20'</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GROUP BY LANDING_OUTCOME</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ORDER BY TOTAL_NUMBER DESC</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10" name="Picture 9">
            <a:extLst>
              <a:ext uri="{FF2B5EF4-FFF2-40B4-BE49-F238E27FC236}">
                <a16:creationId xmlns:a16="http://schemas.microsoft.com/office/drawing/2014/main" id="{2D68F85F-38AC-1B0B-A6A4-5698D8A84CC4}"/>
              </a:ext>
            </a:extLst>
          </p:cNvPr>
          <p:cNvPicPr>
            <a:picLocks noChangeAspect="1"/>
          </p:cNvPicPr>
          <p:nvPr/>
        </p:nvPicPr>
        <p:blipFill>
          <a:blip r:embed="rId3"/>
          <a:stretch>
            <a:fillRect/>
          </a:stretch>
        </p:blipFill>
        <p:spPr>
          <a:xfrm>
            <a:off x="6739826" y="1554480"/>
            <a:ext cx="4168265" cy="4322645"/>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56613"/>
            <a:ext cx="4891754" cy="4320350"/>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HERE, ALL THE LAUNCH SITES ARE LISTED ON THE MAP. AS IS EVIDENT FROM THE FIGURE, ALL LAUNCH SITES ARE ON THE COASTAL AREAS OF UNITED STATES, PROBABLY TO REDUCE COLLATERAL IN CASE OF A FAILURE AND TO LEVERAGE THE OCEAN BREEZES FOR TAKE-OFF.</a:t>
            </a:r>
            <a:endParaRPr lang="en-US"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LOCATION MARKERS</a:t>
            </a:r>
          </a:p>
        </p:txBody>
      </p:sp>
      <p:pic>
        <p:nvPicPr>
          <p:cNvPr id="6" name="Picture 5">
            <a:extLst>
              <a:ext uri="{FF2B5EF4-FFF2-40B4-BE49-F238E27FC236}">
                <a16:creationId xmlns:a16="http://schemas.microsoft.com/office/drawing/2014/main" id="{509F7829-B53E-6E2D-145D-0EB6DA4C3A29}"/>
              </a:ext>
            </a:extLst>
          </p:cNvPr>
          <p:cNvPicPr>
            <a:picLocks noChangeAspect="1"/>
          </p:cNvPicPr>
          <p:nvPr/>
        </p:nvPicPr>
        <p:blipFill>
          <a:blip r:embed="rId3"/>
          <a:stretch>
            <a:fillRect/>
          </a:stretch>
        </p:blipFill>
        <p:spPr>
          <a:xfrm>
            <a:off x="5744321" y="1856613"/>
            <a:ext cx="5677668" cy="3400046"/>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918193"/>
            <a:ext cx="5092170" cy="4258769"/>
          </a:xfrm>
          <a:prstGeom prst="rect">
            <a:avLst/>
          </a:prstGeom>
        </p:spPr>
        <p:txBody>
          <a:bodyPr lIns="91440" tIns="45720" rIns="91440" bIns="45720" anchor="t">
            <a:normAutofit/>
          </a:bodyPr>
          <a:lstStyle/>
          <a:p>
            <a:pPr marL="0" indent="0">
              <a:spcBef>
                <a:spcPts val="1400"/>
              </a:spcBef>
              <a:buNone/>
            </a:pPr>
            <a:r>
              <a:rPr lang="en-US" dirty="0">
                <a:solidFill>
                  <a:schemeClr val="accent3">
                    <a:lumMod val="25000"/>
                  </a:schemeClr>
                </a:solidFill>
              </a:rPr>
              <a:t>THE FOLLOWING FIGURE SHOWS THE COLOR MARKED PRECISE LOCATION IN SIDE THE LAUNCH SITE APPROXIAMATED AREA. HERE GREEN DEPICTS SUCCESS AND RED DEPICT FAILURE.</a:t>
            </a: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OUTCOME ON SITES</a:t>
            </a:r>
          </a:p>
        </p:txBody>
      </p:sp>
      <p:pic>
        <p:nvPicPr>
          <p:cNvPr id="4" name="Picture 3">
            <a:extLst>
              <a:ext uri="{FF2B5EF4-FFF2-40B4-BE49-F238E27FC236}">
                <a16:creationId xmlns:a16="http://schemas.microsoft.com/office/drawing/2014/main" id="{ACBB41F5-4305-A3A0-C1D3-C85C6C855FBC}"/>
              </a:ext>
            </a:extLst>
          </p:cNvPr>
          <p:cNvPicPr>
            <a:picLocks noChangeAspect="1"/>
          </p:cNvPicPr>
          <p:nvPr/>
        </p:nvPicPr>
        <p:blipFill>
          <a:blip r:embed="rId3"/>
          <a:stretch>
            <a:fillRect/>
          </a:stretch>
        </p:blipFill>
        <p:spPr>
          <a:xfrm>
            <a:off x="6123510" y="1918194"/>
            <a:ext cx="5334462" cy="3276884"/>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478072"/>
            <a:ext cx="5174865" cy="4527442"/>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FOLLOWING FIGURE SHOWS NEAREST HIGHWAY BEING 0.59 KMs AWAY, NEAREST RAILROAD BEING 1.29 KMs AWAY AND CITY BEING 51.42 KMs AWAY. THE DISTANCE OF CITY SUGGESTS SAFETY MEASURES AGAINST DEBRIS OF FAILED LAUNCHES.</a:t>
            </a: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PROXIMITIES</a:t>
            </a:r>
          </a:p>
        </p:txBody>
      </p:sp>
      <p:pic>
        <p:nvPicPr>
          <p:cNvPr id="4" name="Picture 3">
            <a:extLst>
              <a:ext uri="{FF2B5EF4-FFF2-40B4-BE49-F238E27FC236}">
                <a16:creationId xmlns:a16="http://schemas.microsoft.com/office/drawing/2014/main" id="{BD8A5DC7-2A8B-DFF9-27FD-E3586EC8BDFA}"/>
              </a:ext>
            </a:extLst>
          </p:cNvPr>
          <p:cNvPicPr>
            <a:picLocks noChangeAspect="1"/>
          </p:cNvPicPr>
          <p:nvPr/>
        </p:nvPicPr>
        <p:blipFill>
          <a:blip r:embed="rId3"/>
          <a:stretch>
            <a:fillRect/>
          </a:stretch>
        </p:blipFill>
        <p:spPr>
          <a:xfrm>
            <a:off x="6047541" y="1478072"/>
            <a:ext cx="5334462" cy="3223539"/>
          </a:xfrm>
          <a:prstGeom prst="rect">
            <a:avLst/>
          </a:prstGeom>
        </p:spPr>
      </p:pic>
      <p:pic>
        <p:nvPicPr>
          <p:cNvPr id="6" name="Picture 5">
            <a:extLst>
              <a:ext uri="{FF2B5EF4-FFF2-40B4-BE49-F238E27FC236}">
                <a16:creationId xmlns:a16="http://schemas.microsoft.com/office/drawing/2014/main" id="{85DD110C-2285-88BC-0378-B2D19C051A5E}"/>
              </a:ext>
            </a:extLst>
          </p:cNvPr>
          <p:cNvPicPr>
            <a:picLocks noChangeAspect="1"/>
          </p:cNvPicPr>
          <p:nvPr/>
        </p:nvPicPr>
        <p:blipFill>
          <a:blip r:embed="rId4"/>
          <a:stretch>
            <a:fillRect/>
          </a:stretch>
        </p:blipFill>
        <p:spPr>
          <a:xfrm>
            <a:off x="7106812" y="5091984"/>
            <a:ext cx="3215919" cy="510584"/>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548340"/>
            <a:ext cx="5752710" cy="4351338"/>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RESPECTIVE SCREENSHOT SHOWS 41.7% SUCCESS LAUNCHES FROM THE LAUNCH SITE KSC LC-39A, FOLLOWED BY 29.2% SUCCESS LAUNCHES FROM CCAFS LC-40, 16.7% SUCCESS LAUNCHES FROM VAFB SLC-4E AND 12.5% SUCCESS LAUNCHES FROM CCAFS SLC-40. </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COUNT FOR ALL SITES</a:t>
            </a:r>
          </a:p>
        </p:txBody>
      </p:sp>
      <p:pic>
        <p:nvPicPr>
          <p:cNvPr id="7" name="Picture 6">
            <a:extLst>
              <a:ext uri="{FF2B5EF4-FFF2-40B4-BE49-F238E27FC236}">
                <a16:creationId xmlns:a16="http://schemas.microsoft.com/office/drawing/2014/main" id="{8FAAEB12-BDC9-5D1D-2D74-9D13F51C7FB3}"/>
              </a:ext>
            </a:extLst>
          </p:cNvPr>
          <p:cNvPicPr>
            <a:picLocks noChangeAspect="1"/>
          </p:cNvPicPr>
          <p:nvPr/>
        </p:nvPicPr>
        <p:blipFill>
          <a:blip r:embed="rId3"/>
          <a:stretch>
            <a:fillRect/>
          </a:stretch>
        </p:blipFill>
        <p:spPr>
          <a:xfrm>
            <a:off x="6440321" y="1513774"/>
            <a:ext cx="4858022" cy="4385904"/>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6" y="1539240"/>
            <a:ext cx="9876943" cy="448633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Bef>
                <a:spcPts val="1400"/>
              </a:spcBef>
              <a:buNone/>
            </a:pPr>
            <a:r>
              <a:rPr lang="en-US" sz="2200" dirty="0">
                <a:solidFill>
                  <a:schemeClr val="accent3">
                    <a:lumMod val="25000"/>
                  </a:schemeClr>
                </a:solidFill>
                <a:latin typeface="Abadi" panose="020B0604020104020204" pitchFamily="34" charset="0"/>
              </a:rPr>
              <a:t>THE PROJECT REQUIRES US TO COLLECT, CLEAN AND PROCESS DATA BASED ON SPACEX TEST LAUNCHES RESULT, ANALYZE TRENDS AND CALCULATE STATISTICAL VALUES, VIZUALIZE VARIOUS FEATURES AND BE ABLE TO FIND A MODEL WITH BEST PARAMETERS THAT CAN HELP PREDICT IF A TEST LAUNCH WOULD BE A SUCCESS OR FAILURE BASED ON AN ARRAY OF UNIQUE CHARACTERISTICS.</a:t>
            </a:r>
          </a:p>
          <a:p>
            <a:pPr marL="0" indent="0">
              <a:spcBef>
                <a:spcPts val="1400"/>
              </a:spcBef>
              <a:buNone/>
            </a:pPr>
            <a:endParaRPr lang="en-US" sz="2200" dirty="0">
              <a:solidFill>
                <a:schemeClr val="accent3">
                  <a:lumMod val="25000"/>
                </a:schemeClr>
              </a:solidFill>
              <a:latin typeface="Abadi" panose="020B0604020104020204" pitchFamily="34" charset="0"/>
            </a:endParaRPr>
          </a:p>
          <a:p>
            <a:pPr marL="0" indent="0">
              <a:spcBef>
                <a:spcPts val="1400"/>
              </a:spcBef>
              <a:buNone/>
            </a:pPr>
            <a:r>
              <a:rPr lang="en-US" sz="2200" dirty="0">
                <a:solidFill>
                  <a:schemeClr val="accent3">
                    <a:lumMod val="25000"/>
                  </a:schemeClr>
                </a:solidFill>
                <a:latin typeface="Abadi" panose="020B0604020104020204" pitchFamily="34" charset="0"/>
              </a:rPr>
              <a:t>THE PROJECT EMPLOYS APPLICATIONS OF DATA SCIENCE METHODS AND PRESENTS ITS FINDINGS IN THIS PRESENTATION.</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8" y="1407525"/>
            <a:ext cx="5204912" cy="4769438"/>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THE FOLLOWING PIE CHART SHOWS 76.9% SUCCESSFUL LAUNCHES AS COMPARED TO THE 23.1% FAILURES FROM THE MOST SUCCESSFUL SITE KSC LC-39A. HERE 1 STANDS FOR SUCCESS AND 0 STANDS FOR FAILURE.</a:t>
            </a:r>
            <a:endParaRPr lang="en-US" dirty="0">
              <a:solidFill>
                <a:schemeClr val="accent3">
                  <a:lumMod val="25000"/>
                </a:schemeClr>
              </a:solidFill>
              <a:latin typeface="Abadi"/>
            </a:endParaRPr>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AND FAILURE FOR MOST SUCCESSFUL LAUNCH SITE</a:t>
            </a:r>
          </a:p>
        </p:txBody>
      </p:sp>
      <p:pic>
        <p:nvPicPr>
          <p:cNvPr id="4" name="Picture 3">
            <a:extLst>
              <a:ext uri="{FF2B5EF4-FFF2-40B4-BE49-F238E27FC236}">
                <a16:creationId xmlns:a16="http://schemas.microsoft.com/office/drawing/2014/main" id="{2073CF80-1265-14F6-CF3E-4F5ED6BB0158}"/>
              </a:ext>
            </a:extLst>
          </p:cNvPr>
          <p:cNvPicPr>
            <a:picLocks noChangeAspect="1"/>
          </p:cNvPicPr>
          <p:nvPr/>
        </p:nvPicPr>
        <p:blipFill>
          <a:blip r:embed="rId3"/>
          <a:stretch>
            <a:fillRect/>
          </a:stretch>
        </p:blipFill>
        <p:spPr>
          <a:xfrm>
            <a:off x="6166880" y="1407525"/>
            <a:ext cx="5204911" cy="4762913"/>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440493"/>
            <a:ext cx="5325989" cy="4736470"/>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FIGURE SHOWS SUCCESS COUNTS OF LAUNCHES FROM ALL LAUNCH SITES FOR DIFFERENT PAYLOAD MASS RANGE(IN KG). HERE, 1 SHOWS SUCCESS FOR DIFFERENT BOOSTER VERSION CATEGORIES AND 0 SHOWS FAILURES.</a:t>
            </a: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4000" dirty="0">
                <a:solidFill>
                  <a:schemeClr val="accent3">
                    <a:lumMod val="25000"/>
                  </a:schemeClr>
                </a:solidFill>
                <a:latin typeface="Abadi" panose="020B0604020104020204" pitchFamily="34" charset="0"/>
              </a:rPr>
              <a:t>Payload vs. Launch Outcome</a:t>
            </a:r>
            <a:endParaRPr lang="en-US" dirty="0">
              <a:solidFill>
                <a:srgbClr val="0B49CB"/>
              </a:solidFill>
              <a:latin typeface="Abadi"/>
            </a:endParaRPr>
          </a:p>
        </p:txBody>
      </p:sp>
      <p:pic>
        <p:nvPicPr>
          <p:cNvPr id="4" name="Picture 3">
            <a:extLst>
              <a:ext uri="{FF2B5EF4-FFF2-40B4-BE49-F238E27FC236}">
                <a16:creationId xmlns:a16="http://schemas.microsoft.com/office/drawing/2014/main" id="{D112E28B-6A7B-4FF5-8A3E-BB93F9BBAD82}"/>
              </a:ext>
            </a:extLst>
          </p:cNvPr>
          <p:cNvPicPr>
            <a:picLocks noChangeAspect="1"/>
          </p:cNvPicPr>
          <p:nvPr/>
        </p:nvPicPr>
        <p:blipFill>
          <a:blip r:embed="rId3"/>
          <a:stretch>
            <a:fillRect/>
          </a:stretch>
        </p:blipFill>
        <p:spPr>
          <a:xfrm>
            <a:off x="6800014" y="1567643"/>
            <a:ext cx="4534293" cy="3977985"/>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82114"/>
            <a:ext cx="5325989" cy="1926006"/>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ACCORDING TO THE COMPARISION OF TEST SET ACCURACY OF ALL THE FOUR MODELS, DECISION TREE, AND LOGISTIC REGRESSION SEEM TO PERFOM THE BEST. SCORE=83.333(DECISION TREE)</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Picture 2">
            <a:extLst>
              <a:ext uri="{FF2B5EF4-FFF2-40B4-BE49-F238E27FC236}">
                <a16:creationId xmlns:a16="http://schemas.microsoft.com/office/drawing/2014/main" id="{A9E5CFA2-62A6-DD33-4366-B45606929463}"/>
              </a:ext>
            </a:extLst>
          </p:cNvPr>
          <p:cNvPicPr>
            <a:picLocks noChangeAspect="1"/>
          </p:cNvPicPr>
          <p:nvPr/>
        </p:nvPicPr>
        <p:blipFill>
          <a:blip r:embed="rId3"/>
          <a:stretch>
            <a:fillRect/>
          </a:stretch>
        </p:blipFill>
        <p:spPr>
          <a:xfrm>
            <a:off x="7345730" y="1763885"/>
            <a:ext cx="3939881" cy="3330229"/>
          </a:xfrm>
          <a:prstGeom prst="rect">
            <a:avLst/>
          </a:prstGeom>
        </p:spPr>
      </p:pic>
      <p:pic>
        <p:nvPicPr>
          <p:cNvPr id="7" name="Picture 6">
            <a:extLst>
              <a:ext uri="{FF2B5EF4-FFF2-40B4-BE49-F238E27FC236}">
                <a16:creationId xmlns:a16="http://schemas.microsoft.com/office/drawing/2014/main" id="{F54A1CDE-29B8-29CE-5460-49EE9F096666}"/>
              </a:ext>
            </a:extLst>
          </p:cNvPr>
          <p:cNvPicPr>
            <a:picLocks noChangeAspect="1"/>
          </p:cNvPicPr>
          <p:nvPr/>
        </p:nvPicPr>
        <p:blipFill rotWithShape="1">
          <a:blip r:embed="rId4"/>
          <a:srcRect t="73979"/>
          <a:stretch/>
        </p:blipFill>
        <p:spPr>
          <a:xfrm>
            <a:off x="770010" y="4267200"/>
            <a:ext cx="5845047" cy="826914"/>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5722229"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FOLLOWING CONFUSION MATRIC OF DECISION TREE SHOWS THAT 12 INSTANCES THAT WERE PREDICTED TO LAND ACTUALLY LANDED, AND OUT 3 NOT TO HAVE BEEN PREDICTED TO LAND DIDN’T LAND. THE PROBLEM HERE IS 3 MISS-CLASSIFICATIONS THAT WERE PREDICTED TO LAND BUT DIDN’T IN REALITY.</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52260FF7-2208-A6B7-CA18-FDA9332622CE}"/>
              </a:ext>
            </a:extLst>
          </p:cNvPr>
          <p:cNvPicPr>
            <a:picLocks noChangeAspect="1"/>
          </p:cNvPicPr>
          <p:nvPr/>
        </p:nvPicPr>
        <p:blipFill>
          <a:blip r:embed="rId3"/>
          <a:stretch>
            <a:fillRect/>
          </a:stretch>
        </p:blipFill>
        <p:spPr>
          <a:xfrm>
            <a:off x="6497809" y="2057400"/>
            <a:ext cx="4960163" cy="3394825"/>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IF UNSEEN DATA WERE TO BE FED TO OUR MODEL, WE CAN BE ABOUT 83% CERTAIN THAT IT WOULD YIELD US CORRECT PREDICTIONS.</a:t>
            </a:r>
          </a:p>
          <a:p>
            <a:pPr>
              <a:lnSpc>
                <a:spcPct val="100000"/>
              </a:lnSpc>
              <a:spcBef>
                <a:spcPts val="1400"/>
              </a:spcBef>
            </a:pPr>
            <a:r>
              <a:rPr lang="en-US" sz="2200" dirty="0">
                <a:solidFill>
                  <a:schemeClr val="accent3">
                    <a:lumMod val="25000"/>
                  </a:schemeClr>
                </a:solidFill>
                <a:latin typeface="Abadi" panose="020B0604020104020204" pitchFamily="34" charset="0"/>
              </a:rPr>
              <a:t>KSC LC39-C WAS THE LAUNCH SITE WITH MOST OF THE SUCCESSFUL LAUNCHES.</a:t>
            </a:r>
          </a:p>
          <a:p>
            <a:pPr>
              <a:lnSpc>
                <a:spcPct val="100000"/>
              </a:lnSpc>
              <a:spcBef>
                <a:spcPts val="1400"/>
              </a:spcBef>
            </a:pPr>
            <a:r>
              <a:rPr lang="en-US" sz="2200" dirty="0">
                <a:solidFill>
                  <a:schemeClr val="accent3">
                    <a:lumMod val="25000"/>
                  </a:schemeClr>
                </a:solidFill>
                <a:latin typeface="Abadi" panose="020B0604020104020204" pitchFamily="34" charset="0"/>
              </a:rPr>
              <a:t>SUCCESSFUL LAUNCHES DEPEND HUGELY ON PARAMETERS SUCH AS PAYLOAD MASS ETC.</a:t>
            </a:r>
          </a:p>
          <a:p>
            <a:pPr>
              <a:lnSpc>
                <a:spcPct val="100000"/>
              </a:lnSpc>
              <a:spcBef>
                <a:spcPts val="1400"/>
              </a:spcBef>
            </a:pPr>
            <a:r>
              <a:rPr lang="en-US" sz="2200" dirty="0">
                <a:solidFill>
                  <a:schemeClr val="accent3">
                    <a:lumMod val="25000"/>
                  </a:schemeClr>
                </a:solidFill>
                <a:latin typeface="Abadi" panose="020B0604020104020204" pitchFamily="34" charset="0"/>
              </a:rPr>
              <a:t>MOST OF THE LAUNCH SITES ARE ON COSTAL AREAS, AWAY FROM CITIES.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pic>
        <p:nvPicPr>
          <p:cNvPr id="3" name="Content Placeholder 2">
            <a:extLst>
              <a:ext uri="{FF2B5EF4-FFF2-40B4-BE49-F238E27FC236}">
                <a16:creationId xmlns:a16="http://schemas.microsoft.com/office/drawing/2014/main" id="{E05A5495-AD06-2F7F-418D-F17CFB8C037C}"/>
              </a:ext>
            </a:extLst>
          </p:cNvPr>
          <p:cNvPicPr>
            <a:picLocks noGrp="1" noChangeAspect="1"/>
          </p:cNvPicPr>
          <p:nvPr>
            <p:ph sz="half" idx="4294967295"/>
          </p:nvPr>
        </p:nvPicPr>
        <p:blipFill>
          <a:blip r:embed="rId4"/>
          <a:stretch>
            <a:fillRect/>
          </a:stretch>
        </p:blipFill>
        <p:spPr>
          <a:xfrm>
            <a:off x="770011" y="1546697"/>
            <a:ext cx="6370872" cy="1882303"/>
          </a:xfrm>
          <a:prstGeom prst="rect">
            <a:avLst/>
          </a:prstGeom>
        </p:spPr>
      </p:pic>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pic>
        <p:nvPicPr>
          <p:cNvPr id="7" name="Picture 6">
            <a:extLst>
              <a:ext uri="{FF2B5EF4-FFF2-40B4-BE49-F238E27FC236}">
                <a16:creationId xmlns:a16="http://schemas.microsoft.com/office/drawing/2014/main" id="{AA1D2193-744A-E3B1-C4D8-2F2BB734B9BF}"/>
              </a:ext>
            </a:extLst>
          </p:cNvPr>
          <p:cNvPicPr>
            <a:picLocks noChangeAspect="1"/>
          </p:cNvPicPr>
          <p:nvPr/>
        </p:nvPicPr>
        <p:blipFill>
          <a:blip r:embed="rId5"/>
          <a:stretch>
            <a:fillRect/>
          </a:stretch>
        </p:blipFill>
        <p:spPr>
          <a:xfrm>
            <a:off x="770011" y="3578797"/>
            <a:ext cx="6073666" cy="784928"/>
          </a:xfrm>
          <a:prstGeom prst="rect">
            <a:avLst/>
          </a:prstGeom>
        </p:spPr>
      </p:pic>
      <p:pic>
        <p:nvPicPr>
          <p:cNvPr id="9" name="Picture 8">
            <a:extLst>
              <a:ext uri="{FF2B5EF4-FFF2-40B4-BE49-F238E27FC236}">
                <a16:creationId xmlns:a16="http://schemas.microsoft.com/office/drawing/2014/main" id="{476A7A78-76F6-B20F-19FB-0FE2004CD3CB}"/>
              </a:ext>
            </a:extLst>
          </p:cNvPr>
          <p:cNvPicPr>
            <a:picLocks noChangeAspect="1"/>
          </p:cNvPicPr>
          <p:nvPr/>
        </p:nvPicPr>
        <p:blipFill>
          <a:blip r:embed="rId6"/>
          <a:stretch>
            <a:fillRect/>
          </a:stretch>
        </p:blipFill>
        <p:spPr>
          <a:xfrm>
            <a:off x="7386702" y="1532795"/>
            <a:ext cx="4035287" cy="2438466"/>
          </a:xfrm>
          <a:prstGeom prst="rect">
            <a:avLst/>
          </a:prstGeom>
        </p:spPr>
      </p:pic>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API AND WEB SCRAPING</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DATA CLEANING, SCALING, PRELIMINARY ANALYSIS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5691749" cy="4351338"/>
          </a:xfrm>
          <a:prstGeom prst="rect">
            <a:avLst/>
          </a:prstGeom>
        </p:spPr>
        <p:txBody>
          <a:bodyPr/>
          <a:lstStyle/>
          <a:p>
            <a:pPr marL="0" indent="0">
              <a:buNone/>
            </a:pPr>
            <a:r>
              <a:rPr lang="en-US" dirty="0">
                <a:latin typeface="Abadi" panose="020B0604020104020204" pitchFamily="34" charset="0"/>
              </a:rPr>
              <a:t>THE FIRST PART OF THE DATASET WAS COLLECTED USING SPACEX API (). THE DATA WAS PARSED AND COMPILED INTO A DATA FRAME. THE SECOND PART OF DATA WAS OBTAINED BY WEB-SCRAPING THE WIKIPEDIA PAGE FOR SPACEX FALCON LAUNCH RESULTS.</a:t>
            </a: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pic>
        <p:nvPicPr>
          <p:cNvPr id="3" name="Picture 2">
            <a:extLst>
              <a:ext uri="{FF2B5EF4-FFF2-40B4-BE49-F238E27FC236}">
                <a16:creationId xmlns:a16="http://schemas.microsoft.com/office/drawing/2014/main" id="{46FB9D78-2874-3DD3-63A8-4FCE58EE893D}"/>
              </a:ext>
            </a:extLst>
          </p:cNvPr>
          <p:cNvPicPr>
            <a:picLocks noChangeAspect="1"/>
          </p:cNvPicPr>
          <p:nvPr/>
        </p:nvPicPr>
        <p:blipFill>
          <a:blip r:embed="rId3"/>
          <a:stretch>
            <a:fillRect/>
          </a:stretch>
        </p:blipFill>
        <p:spPr>
          <a:xfrm>
            <a:off x="6753807" y="1825625"/>
            <a:ext cx="3921930" cy="3921930"/>
          </a:xfrm>
          <a:prstGeom prst="rect">
            <a:avLst/>
          </a:prstGeom>
        </p:spPr>
      </p:pic>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SPACEX API USED: https://api.spacexdata.com/v4/launches/past</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https://github.com/singhkushagra/IBMapplieddatasciencecapstone/blob/93b861fa9afe5c7b0cb757dfcb8e8eb991017892/1-Collecting%20the%20data.ipynb</a:t>
            </a:r>
          </a:p>
          <a:p>
            <a:pPr marL="0" indent="0">
              <a:buNone/>
            </a:pPr>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7" name="Picture 6">
            <a:extLst>
              <a:ext uri="{FF2B5EF4-FFF2-40B4-BE49-F238E27FC236}">
                <a16:creationId xmlns:a16="http://schemas.microsoft.com/office/drawing/2014/main" id="{B365ABBA-5A3D-FC0E-4D96-9B52D3686DCA}"/>
              </a:ext>
            </a:extLst>
          </p:cNvPr>
          <p:cNvPicPr>
            <a:picLocks noChangeAspect="1"/>
          </p:cNvPicPr>
          <p:nvPr/>
        </p:nvPicPr>
        <p:blipFill>
          <a:blip r:embed="rId3"/>
          <a:stretch>
            <a:fillRect/>
          </a:stretch>
        </p:blipFill>
        <p:spPr>
          <a:xfrm>
            <a:off x="6781802" y="1469390"/>
            <a:ext cx="4556760" cy="4556760"/>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539240"/>
            <a:ext cx="3932238" cy="4064635"/>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WEB SCRAPING SITE: https://en.wikipedia.org/wiki/List_of_Falcon_9_and_Falcon_Heavy_launches</a:t>
            </a:r>
          </a:p>
          <a:p>
            <a:pPr>
              <a:lnSpc>
                <a:spcPct val="100000"/>
              </a:lnSpc>
              <a:spcBef>
                <a:spcPts val="1400"/>
              </a:spcBef>
            </a:pPr>
            <a:r>
              <a:rPr lang="en-US" sz="2200" dirty="0">
                <a:solidFill>
                  <a:schemeClr val="accent3">
                    <a:lumMod val="25000"/>
                  </a:schemeClr>
                </a:solidFill>
                <a:latin typeface="Abadi" panose="020B0604020104020204" pitchFamily="34" charset="0"/>
              </a:rPr>
              <a:t>https://github.com/singhkushagra/IBMapplieddatasciencecapstone/blob/93b861fa9afe5c7b0cb757dfcb8e8eb991017892/2-Web%20scraping%20Falcon%209%20and%20Falcon%20Heavy%20Launches%20Records%20from%20Wikipedia.ipynb</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pic>
        <p:nvPicPr>
          <p:cNvPr id="7" name="Picture 6">
            <a:extLst>
              <a:ext uri="{FF2B5EF4-FFF2-40B4-BE49-F238E27FC236}">
                <a16:creationId xmlns:a16="http://schemas.microsoft.com/office/drawing/2014/main" id="{E7EBBA1D-B5AE-4EF5-F12C-7EFE2D8012A5}"/>
              </a:ext>
            </a:extLst>
          </p:cNvPr>
          <p:cNvPicPr>
            <a:picLocks noChangeAspect="1"/>
          </p:cNvPicPr>
          <p:nvPr/>
        </p:nvPicPr>
        <p:blipFill>
          <a:blip r:embed="rId3"/>
          <a:stretch>
            <a:fillRect/>
          </a:stretch>
        </p:blipFill>
        <p:spPr>
          <a:xfrm>
            <a:off x="5910262" y="1442085"/>
            <a:ext cx="4907280" cy="4907280"/>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484</TotalTime>
  <Words>2195</Words>
  <Application>Microsoft Office PowerPoint</Application>
  <PresentationFormat>Widescreen</PresentationFormat>
  <Paragraphs>216</Paragraphs>
  <Slides>47</Slides>
  <Notes>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47</vt:i4>
      </vt:variant>
    </vt:vector>
  </HeadingPairs>
  <TitlesOfParts>
    <vt:vector size="54" baseType="lpstr">
      <vt:lpstr>Abadi</vt:lpstr>
      <vt:lpstr>Arial</vt:lpstr>
      <vt:lpstr>Calibri</vt:lpstr>
      <vt:lpstr>Calibri Light</vt:lpstr>
      <vt:lpstr>IBM Plex Mono SemiBold</vt:lpstr>
      <vt:lpstr>IBM Plex Mono Text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Kushagra Singh</cp:lastModifiedBy>
  <cp:revision>202</cp:revision>
  <dcterms:created xsi:type="dcterms:W3CDTF">2021-04-29T18:58:34Z</dcterms:created>
  <dcterms:modified xsi:type="dcterms:W3CDTF">2022-06-30T15:39:32Z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